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87" r:id="rId7"/>
    <p:sldId id="289" r:id="rId8"/>
    <p:sldId id="288" r:id="rId9"/>
    <p:sldId id="292" r:id="rId10"/>
    <p:sldId id="301" r:id="rId11"/>
    <p:sldId id="302" r:id="rId12"/>
    <p:sldId id="258" r:id="rId13"/>
    <p:sldId id="272" r:id="rId14"/>
    <p:sldId id="271" r:id="rId15"/>
    <p:sldId id="29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1" r:id="rId27"/>
    <p:sldId id="284" r:id="rId28"/>
    <p:sldId id="285" r:id="rId29"/>
    <p:sldId id="286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300" r:id="rId38"/>
    <p:sldId id="299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6405E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28/09/2018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28/09/2018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039" y="37292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dirty="0"/>
                  <a:t>-CON Workshop’18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  <a:blipFill>
                <a:blip r:embed="rId2"/>
                <a:stretch>
                  <a:fillRect t="-27219" b="-45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BBBDA3B-247E-4357-A175-1A978FF7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68" y="1285462"/>
            <a:ext cx="1731602" cy="1731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30115-60E9-4189-9FA1-EDA5FE096E90}"/>
              </a:ext>
            </a:extLst>
          </p:cNvPr>
          <p:cNvSpPr txBox="1"/>
          <p:nvPr/>
        </p:nvSpPr>
        <p:spPr>
          <a:xfrm>
            <a:off x="2711425" y="4781760"/>
            <a:ext cx="7007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“ Wireless Game Controller </a:t>
            </a:r>
          </a:p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Using Infrared Data Transmission ”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Resistors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778263" y="1394032"/>
            <a:ext cx="41697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Purpose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Limit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Voltage Dividing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Composition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Carbon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Color</a:t>
            </a:r>
            <a:r>
              <a:rPr lang="en-IN" sz="2400" dirty="0">
                <a:solidFill>
                  <a:schemeClr val="bg1"/>
                </a:solidFill>
              </a:rPr>
              <a:t> Code: BBROYGBVGW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03">
            <a:extLst>
              <a:ext uri="{FF2B5EF4-FFF2-40B4-BE49-F238E27FC236}">
                <a16:creationId xmlns:a16="http://schemas.microsoft.com/office/drawing/2014/main" id="{9D891654-C74B-46AF-B9D4-87E620382E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3438" y="4351572"/>
            <a:ext cx="2909454" cy="23948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7AC3A-8693-4EF5-A618-FE3C183E951B}"/>
              </a:ext>
            </a:extLst>
          </p:cNvPr>
          <p:cNvSpPr txBox="1"/>
          <p:nvPr/>
        </p:nvSpPr>
        <p:spPr>
          <a:xfrm>
            <a:off x="5574452" y="3979355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How to remember?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A9E6-45C1-43F4-9C8C-504BB0EE6E5D}"/>
              </a:ext>
            </a:extLst>
          </p:cNvPr>
          <p:cNvSpPr txBox="1"/>
          <p:nvPr/>
        </p:nvSpPr>
        <p:spPr>
          <a:xfrm>
            <a:off x="1617659" y="5233135"/>
            <a:ext cx="66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ANS: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BBROY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 of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G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reat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B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ritain have a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V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ery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G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ood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W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ife</a:t>
            </a:r>
          </a:p>
        </p:txBody>
      </p:sp>
      <p:pic>
        <p:nvPicPr>
          <p:cNvPr id="1026" name="Picture 2" descr="https://www.elprocus.com/wp-content/uploads/2014/10/13.jpg">
            <a:extLst>
              <a:ext uri="{FF2B5EF4-FFF2-40B4-BE49-F238E27FC236}">
                <a16:creationId xmlns:a16="http://schemas.microsoft.com/office/drawing/2014/main" id="{54F6C17E-CE35-476F-B320-91DA5219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77" y="1300715"/>
            <a:ext cx="42100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Color Coding of Resistors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028" name="Picture 4" descr="Image result for colour coding of resistors">
            <a:extLst>
              <a:ext uri="{FF2B5EF4-FFF2-40B4-BE49-F238E27FC236}">
                <a16:creationId xmlns:a16="http://schemas.microsoft.com/office/drawing/2014/main" id="{46E96E1E-DA06-41ED-91C3-A6E15543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6" y="965282"/>
            <a:ext cx="5131807" cy="5714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Image result for colour coding of resistors question">
            <a:extLst>
              <a:ext uri="{FF2B5EF4-FFF2-40B4-BE49-F238E27FC236}">
                <a16:creationId xmlns:a16="http://schemas.microsoft.com/office/drawing/2014/main" id="{3477156C-F1BC-4432-89F3-58159B1B9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24252" r="14086" b="26819"/>
          <a:stretch/>
        </p:blipFill>
        <p:spPr bwMode="auto">
          <a:xfrm>
            <a:off x="7036944" y="1536954"/>
            <a:ext cx="4278174" cy="21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3A8E4-373D-4801-BFBD-E6AE82289D07}"/>
              </a:ext>
            </a:extLst>
          </p:cNvPr>
          <p:cNvSpPr txBox="1"/>
          <p:nvPr/>
        </p:nvSpPr>
        <p:spPr>
          <a:xfrm>
            <a:off x="7883232" y="4102145"/>
            <a:ext cx="335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Q: Resistance (in ohms)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978C4-382B-40E1-A331-D88BB7A932E1}"/>
              </a:ext>
            </a:extLst>
          </p:cNvPr>
          <p:cNvSpPr txBox="1"/>
          <p:nvPr/>
        </p:nvSpPr>
        <p:spPr>
          <a:xfrm>
            <a:off x="7832971" y="4563810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ANS:  10x10</a:t>
            </a:r>
            <a:r>
              <a:rPr lang="en-IN" sz="2400" b="1" baseline="30000" dirty="0">
                <a:solidFill>
                  <a:schemeClr val="bg1"/>
                </a:solidFill>
                <a:latin typeface="Chaparral Pro Light" panose="02060403030505090203" pitchFamily="18" charset="0"/>
              </a:rPr>
              <a:t>2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 ± 5% </a:t>
            </a:r>
          </a:p>
        </p:txBody>
      </p:sp>
    </p:spTree>
    <p:extLst>
      <p:ext uri="{BB962C8B-B14F-4D97-AF65-F5344CB8AC3E}">
        <p14:creationId xmlns:p14="http://schemas.microsoft.com/office/powerpoint/2010/main" val="1620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Resistors on Breadboard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7410" name="Picture 2" descr="Image result for resistors on breadboard">
            <a:extLst>
              <a:ext uri="{FF2B5EF4-FFF2-40B4-BE49-F238E27FC236}">
                <a16:creationId xmlns:a16="http://schemas.microsoft.com/office/drawing/2014/main" id="{3A9B1C41-92D0-4789-9DF2-247E6F4C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2" y="1604255"/>
            <a:ext cx="5160817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resistors on breadboard">
            <a:extLst>
              <a:ext uri="{FF2B5EF4-FFF2-40B4-BE49-F238E27FC236}">
                <a16:creationId xmlns:a16="http://schemas.microsoft.com/office/drawing/2014/main" id="{656C0C5B-DA3E-4616-9131-D4671EAB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7" y="1604255"/>
            <a:ext cx="5311935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2372D656-658D-408C-A298-85BE0FA482B3}"/>
              </a:ext>
            </a:extLst>
          </p:cNvPr>
          <p:cNvSpPr txBox="1">
            <a:spLocks/>
          </p:cNvSpPr>
          <p:nvPr/>
        </p:nvSpPr>
        <p:spPr>
          <a:xfrm>
            <a:off x="1954647" y="5851306"/>
            <a:ext cx="2464953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C000"/>
                </a:solidFill>
              </a:rPr>
              <a:t>Series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25FD9B3-7193-401A-858B-10C13275C442}"/>
              </a:ext>
            </a:extLst>
          </p:cNvPr>
          <p:cNvSpPr txBox="1">
            <a:spLocks/>
          </p:cNvSpPr>
          <p:nvPr/>
        </p:nvSpPr>
        <p:spPr>
          <a:xfrm>
            <a:off x="8092210" y="5851305"/>
            <a:ext cx="2464953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C000"/>
                </a:solidFill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7605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Capacitors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AA4C6-6477-4DEE-AD10-7C3365887EE8}"/>
                  </a:ext>
                </a:extLst>
              </p:cNvPr>
              <p:cNvSpPr txBox="1"/>
              <p:nvPr/>
            </p:nvSpPr>
            <p:spPr>
              <a:xfrm>
                <a:off x="778263" y="1394032"/>
                <a:ext cx="5793061" cy="4317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chemeClr val="bg1"/>
                    </a:solidFill>
                  </a:rPr>
                  <a:t>Purpose 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Stores Charge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Block D.C Current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Opposes change in voltage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chemeClr val="bg1"/>
                    </a:solidFill>
                  </a:rPr>
                  <a:t> )</a:t>
                </a: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Composition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Di-Electric material</a:t>
                </a: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Types 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Electrolytic (High Capacitance)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Ceramic (Low </a:t>
                </a:r>
                <a:r>
                  <a:rPr lang="en-IN" sz="2400" dirty="0" err="1">
                    <a:solidFill>
                      <a:schemeClr val="bg1"/>
                    </a:solidFill>
                  </a:rPr>
                  <a:t>Capacitaance</a:t>
                </a:r>
                <a:r>
                  <a:rPr lang="en-IN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AA4C6-6477-4DEE-AD10-7C336588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3" y="1394032"/>
                <a:ext cx="5793061" cy="4317592"/>
              </a:xfrm>
              <a:prstGeom prst="rect">
                <a:avLst/>
              </a:prstGeom>
              <a:blipFill>
                <a:blip r:embed="rId2"/>
                <a:stretch>
                  <a:fillRect l="-1684" t="-989" r="-632" b="-2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Shape 120">
            <a:extLst>
              <a:ext uri="{FF2B5EF4-FFF2-40B4-BE49-F238E27FC236}">
                <a16:creationId xmlns:a16="http://schemas.microsoft.com/office/drawing/2014/main" id="{C5F6D000-F327-43D5-BED5-831153EF7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0877" b="-584"/>
          <a:stretch/>
        </p:blipFill>
        <p:spPr>
          <a:xfrm>
            <a:off x="6939525" y="1085622"/>
            <a:ext cx="2523130" cy="31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21">
            <a:extLst>
              <a:ext uri="{FF2B5EF4-FFF2-40B4-BE49-F238E27FC236}">
                <a16:creationId xmlns:a16="http://schemas.microsoft.com/office/drawing/2014/main" id="{6114CA44-2AE8-4D67-BF2C-7AD316C0D6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4302" y="1085622"/>
            <a:ext cx="2194298" cy="31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14">
            <a:extLst>
              <a:ext uri="{FF2B5EF4-FFF2-40B4-BE49-F238E27FC236}">
                <a16:creationId xmlns:a16="http://schemas.microsoft.com/office/drawing/2014/main" id="{A4EE6C9E-8BEB-4561-9767-E8F9230BD2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9525" y="4217758"/>
            <a:ext cx="4719075" cy="2279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0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2" name="Picture 2" descr="C:\Users\Murali\Downloads\CapacitorsCheatSheet.png">
            <a:extLst>
              <a:ext uri="{FF2B5EF4-FFF2-40B4-BE49-F238E27FC236}">
                <a16:creationId xmlns:a16="http://schemas.microsoft.com/office/drawing/2014/main" id="{2E6EE959-2882-4E15-BE18-2516017E8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r="2883" b="1437"/>
          <a:stretch/>
        </p:blipFill>
        <p:spPr bwMode="auto">
          <a:xfrm>
            <a:off x="304798" y="111540"/>
            <a:ext cx="10557165" cy="6649478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5980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Inductors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778263" y="1394032"/>
            <a:ext cx="51780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Purpose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Opposes change in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Stores energy in the form of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   magnetic energy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Electronic component inductors.jpg">
            <a:extLst>
              <a:ext uri="{FF2B5EF4-FFF2-40B4-BE49-F238E27FC236}">
                <a16:creationId xmlns:a16="http://schemas.microsoft.com/office/drawing/2014/main" id="{A807B2A7-481B-402E-9578-06DCC576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3623711"/>
            <a:ext cx="3574473" cy="29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ductor">
            <a:extLst>
              <a:ext uri="{FF2B5EF4-FFF2-40B4-BE49-F238E27FC236}">
                <a16:creationId xmlns:a16="http://schemas.microsoft.com/office/drawing/2014/main" id="{42A69C67-DF79-4EDB-8327-C54EB427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01" y="3618156"/>
            <a:ext cx="3667125" cy="29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ductor">
            <a:extLst>
              <a:ext uri="{FF2B5EF4-FFF2-40B4-BE49-F238E27FC236}">
                <a16:creationId xmlns:a16="http://schemas.microsoft.com/office/drawing/2014/main" id="{C5678619-8FEA-4A22-A5C9-CDA70BF9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62" y="1006831"/>
            <a:ext cx="2443915" cy="24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612461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-Blocks current in one direction (switch)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-Unilateral Element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-Conducts only during Forward Biasing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</a:t>
            </a: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Composition: </a:t>
            </a:r>
            <a:r>
              <a:rPr lang="en-IN" sz="2400" dirty="0">
                <a:solidFill>
                  <a:schemeClr val="bg1"/>
                </a:solidFill>
                <a:cs typeface="Calibri" panose="020F0502020204030204" pitchFamily="34" charset="0"/>
              </a:rPr>
              <a:t>Semiconductor</a:t>
            </a: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material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Some of the common example of diodes-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1. LED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2. Zener Diodes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3. </a:t>
            </a:r>
            <a:r>
              <a:rPr lang="en-IN" sz="2400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PhotoDiodes</a:t>
            </a: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29">
            <a:extLst>
              <a:ext uri="{FF2B5EF4-FFF2-40B4-BE49-F238E27FC236}">
                <a16:creationId xmlns:a16="http://schemas.microsoft.com/office/drawing/2014/main" id="{1B212E0F-B425-4F48-A749-A93E5EF26C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6823" y="1394032"/>
            <a:ext cx="2054377" cy="19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8">
            <a:extLst>
              <a:ext uri="{FF2B5EF4-FFF2-40B4-BE49-F238E27FC236}">
                <a16:creationId xmlns:a16="http://schemas.microsoft.com/office/drawing/2014/main" id="{EDA146CE-1524-4E4C-A454-07D3C72958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796116" y="1408582"/>
            <a:ext cx="1958400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26">
            <a:extLst>
              <a:ext uri="{FF2B5EF4-FFF2-40B4-BE49-F238E27FC236}">
                <a16:creationId xmlns:a16="http://schemas.microsoft.com/office/drawing/2014/main" id="{74C48DA3-E9B3-413E-B574-8174E748F4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6823" y="3607261"/>
            <a:ext cx="4190999" cy="313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2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Light Emitting Diodes(LEDs)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Emits a specific wavelength of light depending upon the type of semiconductor material used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Used for indication/debugging in  circuits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D593D7-3B88-4A2F-AA04-9EC923EAFB28}"/>
              </a:ext>
            </a:extLst>
          </p:cNvPr>
          <p:cNvSpPr/>
          <p:nvPr/>
        </p:nvSpPr>
        <p:spPr>
          <a:xfrm>
            <a:off x="195003" y="456372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Ans: </a:t>
            </a: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Cut at the 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annode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		         or</a:t>
            </a: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     Longer Terminal -&gt; +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ve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     Shorter Terminal -&gt; -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ve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DA46C-1243-4524-8AF7-40B255DA96CC}"/>
              </a:ext>
            </a:extLst>
          </p:cNvPr>
          <p:cNvSpPr txBox="1"/>
          <p:nvPr/>
        </p:nvSpPr>
        <p:spPr>
          <a:xfrm>
            <a:off x="513774" y="4123714"/>
            <a:ext cx="6667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Q. Identify the positive and negative terminals </a:t>
            </a:r>
          </a:p>
        </p:txBody>
      </p:sp>
      <p:pic>
        <p:nvPicPr>
          <p:cNvPr id="1026" name="Picture 2" descr="Image result for leds">
            <a:extLst>
              <a:ext uri="{FF2B5EF4-FFF2-40B4-BE49-F238E27FC236}">
                <a16:creationId xmlns:a16="http://schemas.microsoft.com/office/drawing/2014/main" id="{4BB75D82-2FE1-4200-B0C2-86F7536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91" y="4072773"/>
            <a:ext cx="4677506" cy="263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Zener 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Operates in reverse biased mode.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A constant output voltage is obtained due to Zener Breakdown Mechanism.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42">
            <a:extLst>
              <a:ext uri="{FF2B5EF4-FFF2-40B4-BE49-F238E27FC236}">
                <a16:creationId xmlns:a16="http://schemas.microsoft.com/office/drawing/2014/main" id="{F1178B3E-B492-4828-B53B-8B98A1F80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889" y="3935790"/>
            <a:ext cx="3429000" cy="280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zener diodes">
            <a:extLst>
              <a:ext uri="{FF2B5EF4-FFF2-40B4-BE49-F238E27FC236}">
                <a16:creationId xmlns:a16="http://schemas.microsoft.com/office/drawing/2014/main" id="{50CF2CA2-F048-4509-9F31-451BE99E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09" y="2687782"/>
            <a:ext cx="6131583" cy="40586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 descr="Image result for zener diodes">
            <a:extLst>
              <a:ext uri="{FF2B5EF4-FFF2-40B4-BE49-F238E27FC236}">
                <a16:creationId xmlns:a16="http://schemas.microsoft.com/office/drawing/2014/main" id="{C8815132-36F3-4F88-BAB2-AE528074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" y="4806339"/>
            <a:ext cx="2298122" cy="19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Potentiometer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Also known as Pot/Variable Resistor.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Resistance varies on turning the adjustable knob.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Output is taped from the centre pin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Shape 161">
            <a:extLst>
              <a:ext uri="{FF2B5EF4-FFF2-40B4-BE49-F238E27FC236}">
                <a16:creationId xmlns:a16="http://schemas.microsoft.com/office/drawing/2014/main" id="{22C6FFF1-26AE-4320-9D7F-6D46661711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51" y="860280"/>
            <a:ext cx="2678430" cy="239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62">
            <a:extLst>
              <a:ext uri="{FF2B5EF4-FFF2-40B4-BE49-F238E27FC236}">
                <a16:creationId xmlns:a16="http://schemas.microsoft.com/office/drawing/2014/main" id="{CEA2F9AD-A56A-4E8F-A350-212D4FDA5AF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79" b="98361" l="8372" r="88372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88906" y="3671260"/>
            <a:ext cx="2286000" cy="194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5C32-9F4E-4C58-85C5-D194764BEB11}"/>
              </a:ext>
            </a:extLst>
          </p:cNvPr>
          <p:cNvSpPr txBox="1"/>
          <p:nvPr/>
        </p:nvSpPr>
        <p:spPr>
          <a:xfrm>
            <a:off x="234459" y="5997720"/>
            <a:ext cx="1172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Q. What is the main difference between a Rheostat and Potentiometer ? </a:t>
            </a:r>
          </a:p>
        </p:txBody>
      </p:sp>
      <p:pic>
        <p:nvPicPr>
          <p:cNvPr id="2050" name="Picture 2" descr="Image result for potentiometer">
            <a:extLst>
              <a:ext uri="{FF2B5EF4-FFF2-40B4-BE49-F238E27FC236}">
                <a16:creationId xmlns:a16="http://schemas.microsoft.com/office/drawing/2014/main" id="{1ECEBD2D-DE42-4C73-91BA-0B919066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1" y="3479093"/>
            <a:ext cx="2104511" cy="21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tentiometer">
            <a:extLst>
              <a:ext uri="{FF2B5EF4-FFF2-40B4-BE49-F238E27FC236}">
                <a16:creationId xmlns:a16="http://schemas.microsoft.com/office/drawing/2014/main" id="{E25C2BD1-098C-40C1-A825-C342BC4E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65" y="3594201"/>
            <a:ext cx="2128611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21" y="3895825"/>
            <a:ext cx="96238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1: Basic of Electronics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21" y="4940411"/>
            <a:ext cx="6803136" cy="365760"/>
          </a:xfrm>
        </p:spPr>
        <p:txBody>
          <a:bodyPr>
            <a:normAutofit/>
          </a:bodyPr>
          <a:lstStyle/>
          <a:p>
            <a:r>
              <a:rPr lang="en-US" sz="1800" b="1" dirty="0"/>
              <a:t>28</a:t>
            </a:r>
            <a:r>
              <a:rPr lang="en-US" sz="1800" b="1" baseline="30000" dirty="0"/>
              <a:t>th</a:t>
            </a:r>
            <a:r>
              <a:rPr lang="en-US" sz="1800" b="1" dirty="0"/>
              <a:t> Sep’18, 17</a:t>
            </a:r>
            <a:r>
              <a:rPr lang="en-US" sz="1800" b="1" dirty="0">
                <a:sym typeface="Wingdings" panose="05000000000000000000" pitchFamily="2" charset="2"/>
              </a:rPr>
              <a:t>:00 to 20:00 Hrs.</a:t>
            </a:r>
            <a:endParaRPr lang="en-GB" sz="1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668DF-5E5C-44EE-BC90-F82A7F88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236E2321-2C6F-4A1C-AB65-77CAABF5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8" y="501117"/>
            <a:ext cx="11214100" cy="590931"/>
          </a:xfrm>
        </p:spPr>
        <p:txBody>
          <a:bodyPr/>
          <a:lstStyle/>
          <a:p>
            <a:r>
              <a:rPr lang="en-US" sz="3600" i="1" u="sng" dirty="0"/>
              <a:t>Difference between Rheostat and Potentiometer</a:t>
            </a:r>
            <a:endParaRPr lang="en-GB" sz="3600" i="1" u="sng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1469171" y="1573796"/>
            <a:ext cx="365760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RHEOSTAT	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19B337-8386-4F22-98A2-CD76C068FB8C}"/>
              </a:ext>
            </a:extLst>
          </p:cNvPr>
          <p:cNvSpPr txBox="1">
            <a:spLocks/>
          </p:cNvSpPr>
          <p:nvPr/>
        </p:nvSpPr>
        <p:spPr>
          <a:xfrm>
            <a:off x="493778" y="2555684"/>
            <a:ext cx="5257800" cy="4073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rheostat is a variable resistor with two terminals.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endParaRPr lang="en-US" sz="24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Rheostat is used to vary the amount of current in the circuit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1878BA-FCEB-46B5-9ED9-3989FB09DDAC}"/>
              </a:ext>
            </a:extLst>
          </p:cNvPr>
          <p:cNvSpPr txBox="1">
            <a:spLocks/>
          </p:cNvSpPr>
          <p:nvPr/>
        </p:nvSpPr>
        <p:spPr>
          <a:xfrm>
            <a:off x="7065230" y="1573796"/>
            <a:ext cx="365760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POTENTIOMETER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13F9DAE-4C5B-42AB-8D55-90300F07E68E}"/>
              </a:ext>
            </a:extLst>
          </p:cNvPr>
          <p:cNvSpPr txBox="1">
            <a:spLocks/>
          </p:cNvSpPr>
          <p:nvPr/>
        </p:nvSpPr>
        <p:spPr>
          <a:xfrm>
            <a:off x="6440424" y="2555683"/>
            <a:ext cx="5257800" cy="4073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potentiometer is a resistor with three terminals and a sliding contact with an adjustable voltage divider </a:t>
            </a: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endParaRPr lang="en-US" sz="24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potentiometer used to vary the voltage between the second terminal and one of the outside terminal</a:t>
            </a:r>
          </a:p>
        </p:txBody>
      </p:sp>
    </p:spTree>
    <p:extLst>
      <p:ext uri="{BB962C8B-B14F-4D97-AF65-F5344CB8AC3E}">
        <p14:creationId xmlns:p14="http://schemas.microsoft.com/office/powerpoint/2010/main" val="30076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255362" y="538687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LET’S THINK FOR A MOMENT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255362" y="1357409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Imagine this..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    You see on the main roads there are numerous number of street lights, and there is no watchman to turn it ON/OFF. But it automatically gets turned ON during evening and OFF in the morning. How does that happen? Which electronic device is used there ?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     HINT:   See what actually differs in Day as compared to Night.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This question leads us to our next electronic device…</a:t>
            </a:r>
          </a:p>
        </p:txBody>
      </p:sp>
    </p:spTree>
    <p:extLst>
      <p:ext uri="{BB962C8B-B14F-4D97-AF65-F5344CB8AC3E}">
        <p14:creationId xmlns:p14="http://schemas.microsoft.com/office/powerpoint/2010/main" val="18162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LDR (Light Dependent Resistors)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Composed of Cadmium Sulphide(</a:t>
            </a:r>
            <a:r>
              <a:rPr lang="en-IN" sz="2400" dirty="0" err="1">
                <a:solidFill>
                  <a:schemeClr val="bg1"/>
                </a:solidFill>
              </a:rPr>
              <a:t>CdS</a:t>
            </a:r>
            <a:r>
              <a:rPr lang="en-IN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LDRs can respond to change in light intensity by the variation of resistance across its terminals.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Increase in light  intensity results in increase in concentration of charge carriers, which in turn increases the conductivity and hence Resistance decreases.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Shape 188">
            <a:extLst>
              <a:ext uri="{FF2B5EF4-FFF2-40B4-BE49-F238E27FC236}">
                <a16:creationId xmlns:a16="http://schemas.microsoft.com/office/drawing/2014/main" id="{9C86BEFE-AA6A-4070-A724-C458F8B4388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362" l="14775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5424643">
            <a:off x="8567217" y="4304646"/>
            <a:ext cx="3607559" cy="195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Photo 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Connected in reverse biased configuration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Most sensitive to IR. ( IR Detector)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Considered as Light Dependent Resistor.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Disadvantage of LDR: More sensitive to ambient light.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95">
            <a:extLst>
              <a:ext uri="{FF2B5EF4-FFF2-40B4-BE49-F238E27FC236}">
                <a16:creationId xmlns:a16="http://schemas.microsoft.com/office/drawing/2014/main" id="{2BA551E5-593F-4FAC-A2B8-22B01528DC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799" y="4354546"/>
            <a:ext cx="3733800" cy="220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97">
            <a:extLst>
              <a:ext uri="{FF2B5EF4-FFF2-40B4-BE49-F238E27FC236}">
                <a16:creationId xmlns:a16="http://schemas.microsoft.com/office/drawing/2014/main" id="{48DC7008-E64A-4AF0-93DE-36CED6E8A7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2132" y="2019104"/>
            <a:ext cx="2622175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Integrated Circuits (ICs)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These are basically electronic circuits on a piece of semiconductor material.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Types :-  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1. SSI ( Small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2. MSI ( Medium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3. LSI ( Large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4. VLSI ( Very Large Scale Integration )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They come in various shape and sizes.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 descr="Image result for integrated circuit">
            <a:extLst>
              <a:ext uri="{FF2B5EF4-FFF2-40B4-BE49-F238E27FC236}">
                <a16:creationId xmlns:a16="http://schemas.microsoft.com/office/drawing/2014/main" id="{13066AAC-E814-4EE5-B9F6-C5C37508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90" y="1444417"/>
            <a:ext cx="3524184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integrated circuit">
            <a:extLst>
              <a:ext uri="{FF2B5EF4-FFF2-40B4-BE49-F238E27FC236}">
                <a16:creationId xmlns:a16="http://schemas.microsoft.com/office/drawing/2014/main" id="{5F0304F6-F7C7-4EA6-AFB9-1C401D4D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4" y="4324880"/>
            <a:ext cx="3913910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89108" y="599046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LET’S THINK FOR A MOMENT AGAIN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255361" y="1018270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   Our electronic circuit requires a 5 V supply to run. Anything above 5V damages our device. </a:t>
            </a: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But, we are left with only a 9V battery. What do we do?</a:t>
            </a: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2290" name="Picture 2" descr="Image result for lets think emoji png">
            <a:extLst>
              <a:ext uri="{FF2B5EF4-FFF2-40B4-BE49-F238E27FC236}">
                <a16:creationId xmlns:a16="http://schemas.microsoft.com/office/drawing/2014/main" id="{90A26B5E-7FEE-43B1-9278-68AF87EA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71" y="4603893"/>
            <a:ext cx="1938975" cy="1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Voltage Regulators (</a:t>
            </a:r>
            <a:r>
              <a:rPr lang="en-US" sz="4000" i="1" u="sng" dirty="0">
                <a:solidFill>
                  <a:srgbClr val="FFC000"/>
                </a:solidFill>
              </a:rPr>
              <a:t>78xx Series</a:t>
            </a:r>
            <a:r>
              <a:rPr lang="en-US" sz="4000" u="sng" dirty="0">
                <a:solidFill>
                  <a:srgbClr val="FFC000"/>
                </a:solidFill>
              </a:rPr>
              <a:t>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887970"/>
            <a:ext cx="7209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 constant regulated voltage is obtained from a higher input voltage.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E.g. 7805 gives 5V as output as long as input is between 7V and 35V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The XX denotes the output voltage, for instance 7805 gives 5V, 7812 gives 12V etc.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75">
            <a:extLst>
              <a:ext uri="{FF2B5EF4-FFF2-40B4-BE49-F238E27FC236}">
                <a16:creationId xmlns:a16="http://schemas.microsoft.com/office/drawing/2014/main" id="{4C982314-27F7-4A9C-8967-8E249EE11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1681" y="4294909"/>
            <a:ext cx="3410430" cy="24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E4B2CC-E522-4B21-B4B7-90AD1FD16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5" y="1887970"/>
            <a:ext cx="3106932" cy="21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Breadboard Connection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9" name="Shape 89">
            <a:extLst>
              <a:ext uri="{FF2B5EF4-FFF2-40B4-BE49-F238E27FC236}">
                <a16:creationId xmlns:a16="http://schemas.microsoft.com/office/drawing/2014/main" id="{C0D7BF37-0E8C-417E-8B7B-947BEBFD17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23" y="1774884"/>
            <a:ext cx="10072257" cy="384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A09940-B31A-4A8B-AB58-22730C5283C8}"/>
              </a:ext>
            </a:extLst>
          </p:cNvPr>
          <p:cNvCxnSpPr/>
          <p:nvPr/>
        </p:nvCxnSpPr>
        <p:spPr>
          <a:xfrm flipV="1">
            <a:off x="9670480" y="2022763"/>
            <a:ext cx="0" cy="3879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7246BC-3A20-404D-AEC1-5F356DBAFF2D}"/>
              </a:ext>
            </a:extLst>
          </p:cNvPr>
          <p:cNvCxnSpPr>
            <a:cxnSpLocks/>
          </p:cNvCxnSpPr>
          <p:nvPr/>
        </p:nvCxnSpPr>
        <p:spPr>
          <a:xfrm flipV="1">
            <a:off x="9919865" y="2092038"/>
            <a:ext cx="0" cy="4987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F390C4-3FB6-4AC3-810B-093E884752A2}"/>
              </a:ext>
            </a:extLst>
          </p:cNvPr>
          <p:cNvSpPr txBox="1"/>
          <p:nvPr/>
        </p:nvSpPr>
        <p:spPr>
          <a:xfrm>
            <a:off x="9476516" y="1761029"/>
            <a:ext cx="60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+5V</a:t>
            </a:r>
          </a:p>
        </p:txBody>
      </p:sp>
    </p:spTree>
    <p:extLst>
      <p:ext uri="{BB962C8B-B14F-4D97-AF65-F5344CB8AC3E}">
        <p14:creationId xmlns:p14="http://schemas.microsoft.com/office/powerpoint/2010/main" val="27644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Image result for operational amplifier as comparator symbol">
            <a:extLst>
              <a:ext uri="{FF2B5EF4-FFF2-40B4-BE49-F238E27FC236}">
                <a16:creationId xmlns:a16="http://schemas.microsoft.com/office/drawing/2014/main" id="{2C04847F-8FA6-4A69-AFB0-7BCFBE3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429000"/>
            <a:ext cx="5544928" cy="3314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330219"/>
            <a:ext cx="11214100" cy="1200329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Operational Amplifier (Op-amp)</a:t>
            </a:r>
            <a:br>
              <a:rPr lang="en-US" sz="4000" u="sng" dirty="0">
                <a:solidFill>
                  <a:srgbClr val="FFC000"/>
                </a:solidFill>
              </a:rPr>
            </a:br>
            <a:r>
              <a:rPr lang="en-US" sz="4000" u="sng" dirty="0">
                <a:solidFill>
                  <a:srgbClr val="FFC000"/>
                </a:solidFill>
              </a:rPr>
              <a:t>as Comparator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308301" y="1902023"/>
            <a:ext cx="62081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Compares the two input values and gives a high or low as output depending upon which input is higher.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One input is given as constant value (Reference V)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If the given signal has high voltage than the Ref. then output is HIGH, else in the other case its LOW.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67332" y="512968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458" name="Picture 2" descr="Image result for operational amplifier as comparator symbol">
            <a:extLst>
              <a:ext uri="{FF2B5EF4-FFF2-40B4-BE49-F238E27FC236}">
                <a16:creationId xmlns:a16="http://schemas.microsoft.com/office/drawing/2014/main" id="{1A6793D6-CBA7-455F-BC42-E73A5975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4" y="1055511"/>
            <a:ext cx="3862920" cy="20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C33675EC-DC1D-4927-86F7-7A196011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Properties of Comparator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pic>
        <p:nvPicPr>
          <p:cNvPr id="11" name="Shape 260">
            <a:extLst>
              <a:ext uri="{FF2B5EF4-FFF2-40B4-BE49-F238E27FC236}">
                <a16:creationId xmlns:a16="http://schemas.microsoft.com/office/drawing/2014/main" id="{36B461E2-37F8-4797-9232-DC7914D35A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398" y="1199849"/>
            <a:ext cx="5105399" cy="34528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61">
            <a:extLst>
              <a:ext uri="{FF2B5EF4-FFF2-40B4-BE49-F238E27FC236}">
                <a16:creationId xmlns:a16="http://schemas.microsoft.com/office/drawing/2014/main" id="{7CA349FC-3419-4F7B-A2DF-9E8C99A9F6F3}"/>
              </a:ext>
            </a:extLst>
          </p:cNvPr>
          <p:cNvSpPr/>
          <p:nvPr/>
        </p:nvSpPr>
        <p:spPr>
          <a:xfrm>
            <a:off x="725285" y="1199848"/>
            <a:ext cx="4539441" cy="35661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If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&gt; V</a:t>
            </a:r>
            <a:r>
              <a:rPr lang="en-IN" sz="36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then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=V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(Digital High 1 output)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IN" sz="2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If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&lt;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then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(Digital Low 0 output)</a:t>
            </a:r>
          </a:p>
        </p:txBody>
      </p:sp>
      <p:pic>
        <p:nvPicPr>
          <p:cNvPr id="13" name="Shape 263">
            <a:extLst>
              <a:ext uri="{FF2B5EF4-FFF2-40B4-BE49-F238E27FC236}">
                <a16:creationId xmlns:a16="http://schemas.microsoft.com/office/drawing/2014/main" id="{096E61D8-0487-4DF9-B22D-85CA3FEBF7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5104235"/>
            <a:ext cx="3015762" cy="14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65">
            <a:extLst>
              <a:ext uri="{FF2B5EF4-FFF2-40B4-BE49-F238E27FC236}">
                <a16:creationId xmlns:a16="http://schemas.microsoft.com/office/drawing/2014/main" id="{227C51A2-9ED1-4D6E-9F95-3FC235815A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0667" y="5161467"/>
            <a:ext cx="2673691" cy="128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6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255362" y="538687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Before Starting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1363726" y="2091700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Lets first go through these three devices / components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1.  Breadboard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2. </a:t>
            </a:r>
            <a:r>
              <a:rPr lang="en-IN" dirty="0" err="1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Multimeter</a:t>
            </a:r>
            <a:endParaRPr lang="en-IN" dirty="0">
              <a:solidFill>
                <a:schemeClr val="bg1"/>
              </a:solidFill>
              <a:latin typeface="Nueva Std" panose="020B0503070504090203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3. PCBs</a:t>
            </a:r>
          </a:p>
        </p:txBody>
      </p:sp>
    </p:spTree>
    <p:extLst>
      <p:ext uri="{BB962C8B-B14F-4D97-AF65-F5344CB8AC3E}">
        <p14:creationId xmlns:p14="http://schemas.microsoft.com/office/powerpoint/2010/main" val="25384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330219"/>
            <a:ext cx="2922153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LM358 IC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349863" y="1167615"/>
            <a:ext cx="8045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Op-amp IC.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Dual Comparator, i.e. has two op-amps that can act as comparator inside the casing. </a:t>
            </a:r>
          </a:p>
          <a:p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67332" y="512968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Shape 272">
            <a:extLst>
              <a:ext uri="{FF2B5EF4-FFF2-40B4-BE49-F238E27FC236}">
                <a16:creationId xmlns:a16="http://schemas.microsoft.com/office/drawing/2014/main" id="{DD597623-6253-4697-8651-09E1970168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8417" y="3218736"/>
            <a:ext cx="6034110" cy="34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LM358 IC Chip">
            <a:extLst>
              <a:ext uri="{FF2B5EF4-FFF2-40B4-BE49-F238E27FC236}">
                <a16:creationId xmlns:a16="http://schemas.microsoft.com/office/drawing/2014/main" id="{EE45CBD3-9076-4880-A635-716814A2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91" y="4109809"/>
            <a:ext cx="2421698" cy="22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3" y="1812655"/>
            <a:ext cx="4598553" cy="1200329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TODAYS MAIN TASK</a:t>
            </a:r>
            <a:endParaRPr lang="en-GB" sz="40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371459" y="1981550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hape 183">
            <a:extLst>
              <a:ext uri="{FF2B5EF4-FFF2-40B4-BE49-F238E27FC236}">
                <a16:creationId xmlns:a16="http://schemas.microsoft.com/office/drawing/2014/main" id="{64A59E6A-3AC4-4FCC-9D1E-16E2022E769F}"/>
              </a:ext>
            </a:extLst>
          </p:cNvPr>
          <p:cNvSpPr txBox="1">
            <a:spLocks/>
          </p:cNvSpPr>
          <p:nvPr/>
        </p:nvSpPr>
        <p:spPr>
          <a:xfrm>
            <a:off x="1399238" y="2828836"/>
            <a:ext cx="8312797" cy="1200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sz="4400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“Square Wave Generation using op-amp”</a:t>
            </a:r>
          </a:p>
        </p:txBody>
      </p:sp>
    </p:spTree>
    <p:extLst>
      <p:ext uri="{BB962C8B-B14F-4D97-AF65-F5344CB8AC3E}">
        <p14:creationId xmlns:p14="http://schemas.microsoft.com/office/powerpoint/2010/main" val="2153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B28A3D-1CF9-4F59-A396-77A599C10D31}"/>
              </a:ext>
            </a:extLst>
          </p:cNvPr>
          <p:cNvSpPr txBox="1"/>
          <p:nvPr/>
        </p:nvSpPr>
        <p:spPr>
          <a:xfrm>
            <a:off x="817362" y="2167670"/>
            <a:ext cx="6208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Also known as </a:t>
            </a:r>
            <a:r>
              <a:rPr lang="en-IN" sz="2400" dirty="0" err="1">
                <a:solidFill>
                  <a:schemeClr val="bg1"/>
                </a:solidFill>
              </a:rPr>
              <a:t>astable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multivibrator</a:t>
            </a: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Same as SCHIMIT TRIGGER circuit in which ref. voltage is given from the output.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7C451B-24A9-4B40-B643-64D634FFD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477" y="5233625"/>
            <a:ext cx="6104659" cy="1350818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935B9953-1C5E-499C-AA3A-2ECE60480D4F}"/>
              </a:ext>
            </a:extLst>
          </p:cNvPr>
          <p:cNvSpPr txBox="1">
            <a:spLocks/>
          </p:cNvSpPr>
          <p:nvPr/>
        </p:nvSpPr>
        <p:spPr>
          <a:xfrm>
            <a:off x="3033184" y="5594361"/>
            <a:ext cx="2218650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u="sng" dirty="0"/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427029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FF0AD7F1-D6BD-4234-8BA6-5E43EFF0B58C}"/>
              </a:ext>
            </a:extLst>
          </p:cNvPr>
          <p:cNvGrpSpPr/>
          <p:nvPr/>
        </p:nvGrpSpPr>
        <p:grpSpPr>
          <a:xfrm>
            <a:off x="2371365" y="1662545"/>
            <a:ext cx="6855768" cy="5022359"/>
            <a:chOff x="2371365" y="1662545"/>
            <a:chExt cx="6855768" cy="5022359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ADD4DCBC-3800-4C78-AE84-A84FDF269F49}"/>
                </a:ext>
              </a:extLst>
            </p:cNvPr>
            <p:cNvGrpSpPr/>
            <p:nvPr/>
          </p:nvGrpSpPr>
          <p:grpSpPr>
            <a:xfrm>
              <a:off x="2371365" y="1662545"/>
              <a:ext cx="6855768" cy="5022359"/>
              <a:chOff x="459432" y="1662545"/>
              <a:chExt cx="6855768" cy="502235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E1C5E7-430C-4F71-AB57-B00268717EE1}"/>
                  </a:ext>
                </a:extLst>
              </p:cNvPr>
              <p:cNvSpPr/>
              <p:nvPr/>
            </p:nvSpPr>
            <p:spPr>
              <a:xfrm>
                <a:off x="459432" y="1662545"/>
                <a:ext cx="6855768" cy="5022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77BF94C-4E2E-4272-BF1E-D6003A1AEF36}"/>
                  </a:ext>
                </a:extLst>
              </p:cNvPr>
              <p:cNvGrpSpPr/>
              <p:nvPr/>
            </p:nvGrpSpPr>
            <p:grpSpPr>
              <a:xfrm>
                <a:off x="665397" y="1847965"/>
                <a:ext cx="6428901" cy="4741488"/>
                <a:chOff x="706962" y="1847965"/>
                <a:chExt cx="6428901" cy="4741488"/>
              </a:xfrm>
            </p:grpSpPr>
            <p:pic>
              <p:nvPicPr>
                <p:cNvPr id="2050" name="Picture 2" descr="Square waveform generator circuit using op-amp">
                  <a:extLst>
                    <a:ext uri="{FF2B5EF4-FFF2-40B4-BE49-F238E27FC236}">
                      <a16:creationId xmlns:a16="http://schemas.microsoft.com/office/drawing/2014/main" id="{ED1F70D8-DE38-4E78-9E3F-3C382D95BF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6962" y="1847965"/>
                  <a:ext cx="6428901" cy="47414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Isosceles Triangle 1">
                  <a:extLst>
                    <a:ext uri="{FF2B5EF4-FFF2-40B4-BE49-F238E27FC236}">
                      <a16:creationId xmlns:a16="http://schemas.microsoft.com/office/drawing/2014/main" id="{3DA2D8DE-3163-4258-AE0A-9B91E69ADB62}"/>
                    </a:ext>
                  </a:extLst>
                </p:cNvPr>
                <p:cNvSpPr/>
                <p:nvPr/>
              </p:nvSpPr>
              <p:spPr>
                <a:xfrm rot="5400000">
                  <a:off x="2521534" y="3363297"/>
                  <a:ext cx="1060704" cy="914400"/>
                </a:xfrm>
                <a:prstGeom prst="triangle">
                  <a:avLst/>
                </a:prstGeom>
                <a:solidFill>
                  <a:srgbClr val="C0C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3649A0E-FD14-4B90-BC5C-9D2C497FCF9B}"/>
                    </a:ext>
                  </a:extLst>
                </p:cNvPr>
                <p:cNvSpPr txBox="1"/>
                <p:nvPr/>
              </p:nvSpPr>
              <p:spPr>
                <a:xfrm>
                  <a:off x="2410698" y="3635831"/>
                  <a:ext cx="889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LM358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AEE89A8-DF5F-4DAA-B0C7-4462D80C213B}"/>
                    </a:ext>
                  </a:extLst>
                </p:cNvPr>
                <p:cNvSpPr/>
                <p:nvPr/>
              </p:nvSpPr>
              <p:spPr>
                <a:xfrm>
                  <a:off x="1039098" y="5712334"/>
                  <a:ext cx="1371600" cy="387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DE9029-8F6F-40BE-BFB2-2408F13B4B6B}"/>
                  </a:ext>
                </a:extLst>
              </p:cNvPr>
              <p:cNvSpPr/>
              <p:nvPr/>
            </p:nvSpPr>
            <p:spPr>
              <a:xfrm>
                <a:off x="1874932" y="1711269"/>
                <a:ext cx="1356377" cy="746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9C0E43E-3004-44F7-B556-91204A6DEFDF}"/>
                  </a:ext>
                </a:extLst>
              </p:cNvPr>
              <p:cNvCxnSpPr/>
              <p:nvPr/>
            </p:nvCxnSpPr>
            <p:spPr>
              <a:xfrm>
                <a:off x="1683333" y="1917240"/>
                <a:ext cx="17841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67ED52-5C7F-4F7A-9D25-B93E5F27DBE3}"/>
                  </a:ext>
                </a:extLst>
              </p:cNvPr>
              <p:cNvSpPr txBox="1"/>
              <p:nvPr/>
            </p:nvSpPr>
            <p:spPr>
              <a:xfrm>
                <a:off x="957248" y="2213963"/>
                <a:ext cx="56049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1 M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356E9D-3E90-4B23-B55D-98B02477703B}"/>
                  </a:ext>
                </a:extLst>
              </p:cNvPr>
              <p:cNvSpPr/>
              <p:nvPr/>
            </p:nvSpPr>
            <p:spPr>
              <a:xfrm>
                <a:off x="645802" y="2996853"/>
                <a:ext cx="324706" cy="237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60EF8-4031-45C0-AFBF-69D7F7F5AABE}"/>
                  </a:ext>
                </a:extLst>
              </p:cNvPr>
              <p:cNvSpPr txBox="1"/>
              <p:nvPr/>
            </p:nvSpPr>
            <p:spPr>
              <a:xfrm>
                <a:off x="2798763" y="2939984"/>
                <a:ext cx="3129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8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AC4058-F4FB-439F-B3D6-5D34023F49C5}"/>
                  </a:ext>
                </a:extLst>
              </p:cNvPr>
              <p:cNvSpPr txBox="1"/>
              <p:nvPr/>
            </p:nvSpPr>
            <p:spPr>
              <a:xfrm>
                <a:off x="3588402" y="3423455"/>
                <a:ext cx="3129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91CEB8-14E7-4BE0-B2BF-D7FE07D755D5}"/>
                  </a:ext>
                </a:extLst>
              </p:cNvPr>
              <p:cNvSpPr/>
              <p:nvPr/>
            </p:nvSpPr>
            <p:spPr>
              <a:xfrm>
                <a:off x="4714990" y="1835642"/>
                <a:ext cx="2343483" cy="47538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0" name="Picture 2" descr="https://www.elprocus.com/wp-content/uploads/2014/10/13.jpg">
                <a:extLst>
                  <a:ext uri="{FF2B5EF4-FFF2-40B4-BE49-F238E27FC236}">
                    <a16:creationId xmlns:a16="http://schemas.microsoft.com/office/drawing/2014/main" id="{78490F96-15AB-43B6-ABE0-A010C4DE8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54" t="35965" r="34966" b="36059"/>
              <a:stretch/>
            </p:blipFill>
            <p:spPr bwMode="auto">
              <a:xfrm>
                <a:off x="4286941" y="3632196"/>
                <a:ext cx="1040385" cy="369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Frame 18">
                <a:extLst>
                  <a:ext uri="{FF2B5EF4-FFF2-40B4-BE49-F238E27FC236}">
                    <a16:creationId xmlns:a16="http://schemas.microsoft.com/office/drawing/2014/main" id="{F54131B0-54F7-40E3-9DF0-2724E3C48C84}"/>
                  </a:ext>
                </a:extLst>
              </p:cNvPr>
              <p:cNvSpPr/>
              <p:nvPr/>
            </p:nvSpPr>
            <p:spPr>
              <a:xfrm>
                <a:off x="5320940" y="3423455"/>
                <a:ext cx="1458051" cy="798251"/>
              </a:xfrm>
              <a:prstGeom prst="frame">
                <a:avLst>
                  <a:gd name="adj1" fmla="val 208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C765924-903A-4945-A412-E67D51FA82AB}"/>
                  </a:ext>
                </a:extLst>
              </p:cNvPr>
              <p:cNvCxnSpPr>
                <a:stCxn id="19" idx="3"/>
              </p:cNvCxnSpPr>
              <p:nvPr/>
            </p:nvCxnSpPr>
            <p:spPr>
              <a:xfrm flipV="1">
                <a:off x="6778991" y="3816932"/>
                <a:ext cx="315307" cy="56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3A353D-3FAD-47E4-9061-E4AF32EF6CC6}"/>
                  </a:ext>
                </a:extLst>
              </p:cNvPr>
              <p:cNvCxnSpPr/>
              <p:nvPr/>
            </p:nvCxnSpPr>
            <p:spPr>
              <a:xfrm>
                <a:off x="7080443" y="3803077"/>
                <a:ext cx="19595" cy="25755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Image result for led symbol png">
                <a:extLst>
                  <a:ext uri="{FF2B5EF4-FFF2-40B4-BE49-F238E27FC236}">
                    <a16:creationId xmlns:a16="http://schemas.microsoft.com/office/drawing/2014/main" id="{8C7B082C-9C20-4ABB-A24A-74B330316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1190" y="3189279"/>
                <a:ext cx="777551" cy="406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Image result for led symbol png">
                <a:extLst>
                  <a:ext uri="{FF2B5EF4-FFF2-40B4-BE49-F238E27FC236}">
                    <a16:creationId xmlns:a16="http://schemas.microsoft.com/office/drawing/2014/main" id="{1AE0A259-0148-455C-9A3E-1177EDFAD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5643248" y="4069209"/>
                <a:ext cx="777551" cy="406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E14332-3C24-4C6E-98AD-94B7994D1A90}"/>
                  </a:ext>
                </a:extLst>
              </p:cNvPr>
              <p:cNvSpPr txBox="1"/>
              <p:nvPr/>
            </p:nvSpPr>
            <p:spPr>
              <a:xfrm>
                <a:off x="4608546" y="3449312"/>
                <a:ext cx="526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/>
                  <a:t>R4</a:t>
                </a:r>
              </a:p>
              <a:p>
                <a:pPr algn="ctr"/>
                <a:endParaRPr lang="en-IN" sz="1600" dirty="0"/>
              </a:p>
              <a:p>
                <a:pPr algn="ctr"/>
                <a:r>
                  <a:rPr lang="en-IN" sz="1600" dirty="0"/>
                  <a:t>330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A03033-883A-4A84-BE21-E7B675B7A5B5}"/>
                  </a:ext>
                </a:extLst>
              </p:cNvPr>
              <p:cNvSpPr txBox="1"/>
              <p:nvPr/>
            </p:nvSpPr>
            <p:spPr>
              <a:xfrm>
                <a:off x="5776611" y="2936617"/>
                <a:ext cx="6110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/>
                  <a:t>LED 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1119F-5DCC-4CF0-BC6E-9B98A8E08212}"/>
                  </a:ext>
                </a:extLst>
              </p:cNvPr>
              <p:cNvSpPr txBox="1"/>
              <p:nvPr/>
            </p:nvSpPr>
            <p:spPr>
              <a:xfrm>
                <a:off x="5744906" y="4463976"/>
                <a:ext cx="6110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/>
                  <a:t>LED 2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DDD8A2-E555-4AB9-924F-5CD5581C5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010" y="2954031"/>
                <a:ext cx="0" cy="14650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Image result for electrical ground png">
              <a:extLst>
                <a:ext uri="{FF2B5EF4-FFF2-40B4-BE49-F238E27FC236}">
                  <a16:creationId xmlns:a16="http://schemas.microsoft.com/office/drawing/2014/main" id="{5F1FFCE8-3AE8-4E14-A004-6242D433C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343" y="6106217"/>
              <a:ext cx="344140" cy="52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35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5122" name="Picture 2" descr="Image result for square wave generator using op amp tutorial gif">
            <a:extLst>
              <a:ext uri="{FF2B5EF4-FFF2-40B4-BE49-F238E27FC236}">
                <a16:creationId xmlns:a16="http://schemas.microsoft.com/office/drawing/2014/main" id="{93C32888-3C9D-458F-8D0D-82ED72E4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44056"/>
            <a:ext cx="838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0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3076" name="Picture 4" descr="http://www.eeeguide.com/wp-content/uploads/2016/09/Square-Wave-Generator-Using-Op-amp-6.jpg">
            <a:extLst>
              <a:ext uri="{FF2B5EF4-FFF2-40B4-BE49-F238E27FC236}">
                <a16:creationId xmlns:a16="http://schemas.microsoft.com/office/drawing/2014/main" id="{0B30C032-6EA8-4C03-B25E-AC0ABF52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85" y="1731819"/>
            <a:ext cx="6805429" cy="502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A0424-11D8-4681-9D97-F913CD5E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Breadboard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335972" y="1611045"/>
            <a:ext cx="7622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breadboard is a solderless device for temporary prototype with electronics and test circuit designs.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Image result for breadboard">
            <a:extLst>
              <a:ext uri="{FF2B5EF4-FFF2-40B4-BE49-F238E27FC236}">
                <a16:creationId xmlns:a16="http://schemas.microsoft.com/office/drawing/2014/main" id="{74866C9B-193F-42E2-8948-1F7A55C9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7" y="3580515"/>
            <a:ext cx="10699174" cy="29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0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1" name="Shape 83">
            <a:extLst>
              <a:ext uri="{FF2B5EF4-FFF2-40B4-BE49-F238E27FC236}">
                <a16:creationId xmlns:a16="http://schemas.microsoft.com/office/drawing/2014/main" id="{2CCA9150-3892-495B-A778-B3E2723189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02" y="1606798"/>
            <a:ext cx="10333805" cy="238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FB0D1B-737D-4A72-8589-ADFD26F9EECF}"/>
              </a:ext>
            </a:extLst>
          </p:cNvPr>
          <p:cNvSpPr/>
          <p:nvPr/>
        </p:nvSpPr>
        <p:spPr>
          <a:xfrm>
            <a:off x="-462545" y="555832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BREADBOARD INTERNAL CONNECTIONS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9FF6B-CEFD-4943-A4DA-16F8E82CB97D}"/>
              </a:ext>
            </a:extLst>
          </p:cNvPr>
          <p:cNvSpPr txBox="1"/>
          <p:nvPr/>
        </p:nvSpPr>
        <p:spPr>
          <a:xfrm>
            <a:off x="674242" y="4583451"/>
            <a:ext cx="10540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All the squares/holes connected via a black line are on the same potential level, i.e. they are</a:t>
            </a:r>
          </a:p>
          <a:p>
            <a:r>
              <a:rPr lang="en-IN" sz="2000" dirty="0">
                <a:solidFill>
                  <a:schemeClr val="bg1"/>
                </a:solidFill>
              </a:rPr>
              <a:t> on the same node or are internally connected.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BA23DC-54B8-4A9A-A227-FD2D1F5A40F1}"/>
              </a:ext>
            </a:extLst>
          </p:cNvPr>
          <p:cNvSpPr txBox="1"/>
          <p:nvPr/>
        </p:nvSpPr>
        <p:spPr>
          <a:xfrm>
            <a:off x="369442" y="5607189"/>
            <a:ext cx="1023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C000"/>
                </a:solidFill>
              </a:rPr>
              <a:t>NOTE</a:t>
            </a:r>
            <a:r>
              <a:rPr lang="en-IN" sz="2000" dirty="0">
                <a:solidFill>
                  <a:schemeClr val="bg1"/>
                </a:solidFill>
              </a:rPr>
              <a:t>: We will look for the breadboard connection in detail with each components ahead.</a:t>
            </a:r>
          </a:p>
        </p:txBody>
      </p:sp>
    </p:spTree>
    <p:extLst>
      <p:ext uri="{BB962C8B-B14F-4D97-AF65-F5344CB8AC3E}">
        <p14:creationId xmlns:p14="http://schemas.microsoft.com/office/powerpoint/2010/main" val="2428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Multimeter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652319" y="1321947"/>
            <a:ext cx="76221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It is an electronic measuring instrument that combines several measurement functions in one unit.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It can measure Voltage, Current, Resistance.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Can be also used as continuity tester, and temperature sensor</a:t>
            </a:r>
          </a:p>
        </p:txBody>
      </p:sp>
      <p:pic>
        <p:nvPicPr>
          <p:cNvPr id="11" name="Shape 94">
            <a:extLst>
              <a:ext uri="{FF2B5EF4-FFF2-40B4-BE49-F238E27FC236}">
                <a16:creationId xmlns:a16="http://schemas.microsoft.com/office/drawing/2014/main" id="{F4806E06-EF0A-4361-9439-9C1924A115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633" y="1789097"/>
            <a:ext cx="3941812" cy="48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96">
            <a:extLst>
              <a:ext uri="{FF2B5EF4-FFF2-40B4-BE49-F238E27FC236}">
                <a16:creationId xmlns:a16="http://schemas.microsoft.com/office/drawing/2014/main" id="{A9E74CCF-8D38-42A7-8F86-6D7A9D452E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3786" y="4368935"/>
            <a:ext cx="3476099" cy="22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PCBs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652319" y="1321947"/>
            <a:ext cx="76221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Stands for </a:t>
            </a:r>
            <a:r>
              <a:rPr lang="en-US" sz="2400" b="1" dirty="0">
                <a:solidFill>
                  <a:schemeClr val="bg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rinted </a:t>
            </a:r>
            <a:r>
              <a:rPr lang="en-US" sz="2400" b="1" dirty="0">
                <a:solidFill>
                  <a:schemeClr val="bg1"/>
                </a:solidFill>
              </a:rPr>
              <a:t>C</a:t>
            </a:r>
            <a:r>
              <a:rPr lang="en-US" sz="2400" dirty="0">
                <a:solidFill>
                  <a:schemeClr val="bg1"/>
                </a:solidFill>
              </a:rPr>
              <a:t>ircuit </a:t>
            </a:r>
            <a:r>
              <a:rPr lang="en-US" sz="2400" b="1" dirty="0">
                <a:solidFill>
                  <a:schemeClr val="bg1"/>
                </a:solidFill>
              </a:rPr>
              <a:t>B</a:t>
            </a:r>
            <a:r>
              <a:rPr lang="en-US" sz="2400" dirty="0">
                <a:solidFill>
                  <a:schemeClr val="bg1"/>
                </a:solidFill>
              </a:rPr>
              <a:t>oard.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Supports electronic connections via conductive tracks, pads, etched from one or more sheets of copper.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copper sheets are laminated onto and/or between non-conductive substrate.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Components are generally soldered onto the PCBs.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Soldering establishes both electrical as well as mechanical connection.</a:t>
            </a:r>
          </a:p>
        </p:txBody>
      </p:sp>
      <p:pic>
        <p:nvPicPr>
          <p:cNvPr id="1026" name="Picture 2" descr="Image result for pcb">
            <a:extLst>
              <a:ext uri="{FF2B5EF4-FFF2-40B4-BE49-F238E27FC236}">
                <a16:creationId xmlns:a16="http://schemas.microsoft.com/office/drawing/2014/main" id="{8A0A0CC9-74B7-497A-8C0D-28A05032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59" y="4698761"/>
            <a:ext cx="4031533" cy="20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PCBs(Contd..)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D5374-C2DF-4C6D-B033-C16D497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6595" t="20035" r="20913" b="33501"/>
          <a:stretch/>
        </p:blipFill>
        <p:spPr>
          <a:xfrm rot="16200000">
            <a:off x="7496029" y="1465991"/>
            <a:ext cx="3882451" cy="513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D49AB-AFA7-4FE4-BE63-39A4E1333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1493" t="18010" r="30395" b="8850"/>
          <a:stretch/>
        </p:blipFill>
        <p:spPr>
          <a:xfrm>
            <a:off x="649501" y="1566316"/>
            <a:ext cx="5766816" cy="49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681471"/>
            <a:ext cx="11214100" cy="646331"/>
          </a:xfrm>
        </p:spPr>
        <p:txBody>
          <a:bodyPr/>
          <a:lstStyle/>
          <a:p>
            <a:r>
              <a:rPr lang="en-US" sz="4000" i="1" u="sng" dirty="0"/>
              <a:t>Basic Electrical Components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1332445" y="1897880"/>
            <a:ext cx="38779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</a:rPr>
              <a:t>Active Components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Transistors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Diodes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IC’s	</a:t>
            </a:r>
          </a:p>
          <a:p>
            <a:pPr marL="1344613"/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</a:rPr>
              <a:t>Passive Components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Resistors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Capacitors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Inductors	</a:t>
            </a:r>
          </a:p>
          <a:p>
            <a:pPr marL="1344613"/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945</Words>
  <Application>Microsoft Office PowerPoint</Application>
  <PresentationFormat>Widescreen</PresentationFormat>
  <Paragraphs>212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Cambria Math</vt:lpstr>
      <vt:lpstr>Chaparral Pro Light</vt:lpstr>
      <vt:lpstr>Code Bold</vt:lpstr>
      <vt:lpstr>Georgia</vt:lpstr>
      <vt:lpstr>Nueva Std</vt:lpstr>
      <vt:lpstr>Rockwell</vt:lpstr>
      <vt:lpstr>Tahoma</vt:lpstr>
      <vt:lpstr>Times New Roman</vt:lpstr>
      <vt:lpstr>Trade Gothic LT Pro</vt:lpstr>
      <vt:lpstr>Trebuchet MS</vt:lpstr>
      <vt:lpstr>Wingdings</vt:lpstr>
      <vt:lpstr>Office Theme</vt:lpstr>
      <vt:lpstr>µ-CON Workshop’18</vt:lpstr>
      <vt:lpstr>Session 1: Basic of Electronics</vt:lpstr>
      <vt:lpstr>PowerPoint Presentation</vt:lpstr>
      <vt:lpstr>Breadboard: </vt:lpstr>
      <vt:lpstr>PowerPoint Presentation</vt:lpstr>
      <vt:lpstr>Multimeter: </vt:lpstr>
      <vt:lpstr>PCBs: </vt:lpstr>
      <vt:lpstr>PCBs(Contd..): </vt:lpstr>
      <vt:lpstr>Basic Electrical Components</vt:lpstr>
      <vt:lpstr>Resistors: </vt:lpstr>
      <vt:lpstr>Color Coding of Resistors: </vt:lpstr>
      <vt:lpstr>Resistors on Breadboard: </vt:lpstr>
      <vt:lpstr>Capacitors: </vt:lpstr>
      <vt:lpstr>PowerPoint Presentation</vt:lpstr>
      <vt:lpstr>Inductors: </vt:lpstr>
      <vt:lpstr>Diodes: </vt:lpstr>
      <vt:lpstr>Light Emitting Diodes(LEDs): </vt:lpstr>
      <vt:lpstr>Zener Diodes: </vt:lpstr>
      <vt:lpstr>Potentiometer: </vt:lpstr>
      <vt:lpstr>Difference between Rheostat and Potentiometer</vt:lpstr>
      <vt:lpstr>PowerPoint Presentation</vt:lpstr>
      <vt:lpstr>LDR (Light Dependent Resistors):</vt:lpstr>
      <vt:lpstr>Photo Diodes:</vt:lpstr>
      <vt:lpstr>Integrated Circuits (ICs):</vt:lpstr>
      <vt:lpstr>PowerPoint Presentation</vt:lpstr>
      <vt:lpstr>Voltage Regulators (78xx Series):</vt:lpstr>
      <vt:lpstr>Breadboard Connection: </vt:lpstr>
      <vt:lpstr>Operational Amplifier (Op-amp) as Comparator:</vt:lpstr>
      <vt:lpstr>Properties of Comparator: </vt:lpstr>
      <vt:lpstr>LM358 IC:</vt:lpstr>
      <vt:lpstr>TODAYS MAIN TASK</vt:lpstr>
      <vt:lpstr>SQUARE WAVE GENERATOR USING OPAMP</vt:lpstr>
      <vt:lpstr>SQUARE WAVE GENERATOR USING OPAMP</vt:lpstr>
      <vt:lpstr>SQUARE WAVE GENERATOR USING OPAMP</vt:lpstr>
      <vt:lpstr>SQUARE WAVE GENERATOR USING OPAMP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2018-09-13T18:27:04Z</dcterms:created>
  <dcterms:modified xsi:type="dcterms:W3CDTF">2018-09-28T08:47:39Z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